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64" r:id="rId2"/>
    <p:sldId id="265" r:id="rId3"/>
    <p:sldId id="266" r:id="rId4"/>
    <p:sldId id="267" r:id="rId5"/>
    <p:sldId id="268" r:id="rId6"/>
    <p:sldId id="260" r:id="rId7"/>
    <p:sldId id="269" r:id="rId8"/>
    <p:sldId id="270" r:id="rId9"/>
    <p:sldId id="276" r:id="rId10"/>
    <p:sldId id="271" r:id="rId11"/>
    <p:sldId id="261" r:id="rId12"/>
    <p:sldId id="262" r:id="rId13"/>
    <p:sldId id="263" r:id="rId14"/>
  </p:sldIdLst>
  <p:sldSz cx="9144000" cy="5143500" type="screen16x9"/>
  <p:notesSz cx="6858000" cy="9144000"/>
  <p:embeddedFontLst>
    <p:embeddedFont>
      <p:font typeface="Average" panose="02000503040000020003" pitchFamily="2" charset="77"/>
      <p:regular r:id="rId16"/>
    </p:embeddedFont>
    <p:embeddedFont>
      <p:font typeface="Oswald" pitchFamily="2" charset="77"/>
      <p:regular r:id="rId17"/>
      <p:bold r:id="rId18"/>
    </p:embeddedFont>
    <p:embeddedFont>
      <p:font typeface="Source Code Pro" panose="020B0509030403020204" pitchFamily="49"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0"/>
  </p:normalViewPr>
  <p:slideViewPr>
    <p:cSldViewPr snapToGrid="0">
      <p:cViewPr varScale="1">
        <p:scale>
          <a:sx n="116" d="100"/>
          <a:sy n="116" d="100"/>
        </p:scale>
        <p:origin x="9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bb6a43b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bb6a43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80d1ff_0_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80d1f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80d1ff_0_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mbright/baseball-hr-player-demographics-career-length" TargetMode="External"/><Relationship Id="rId2" Type="http://schemas.openxmlformats.org/officeDocument/2006/relationships/hyperlink" Target="https://www.baseball-reference.com/" TargetMode="External"/><Relationship Id="rId1" Type="http://schemas.openxmlformats.org/officeDocument/2006/relationships/slideLayout" Target="../slideLayouts/slideLayout3.xml"/><Relationship Id="rId5" Type="http://schemas.openxmlformats.org/officeDocument/2006/relationships/hyperlink" Target="https://www.baseball-reference.com/awards/roy.shtml" TargetMode="External"/><Relationship Id="rId4" Type="http://schemas.openxmlformats.org/officeDocument/2006/relationships/hyperlink" Target="https://www.baseball-reference.com/draf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ublic.tableau.com/shared/ZDF7D4FS6?:display_count=n&amp;:origin=viz_share_link"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699" y="555600"/>
            <a:ext cx="348911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Baseball Draft Prediction</a:t>
            </a:r>
            <a:endParaRPr sz="3200" dirty="0"/>
          </a:p>
        </p:txBody>
      </p:sp>
      <p:sp>
        <p:nvSpPr>
          <p:cNvPr id="60" name="Google Shape;60;p1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Going back from 2000 can we discover/predict if a first round pick will help their team  make playoffs, win the rookie of the year or how  long the player will be in the MLB!</a:t>
            </a:r>
            <a:endParaRPr sz="1800" dirty="0"/>
          </a:p>
        </p:txBody>
      </p:sp>
      <p:pic>
        <p:nvPicPr>
          <p:cNvPr id="61" name="Google Shape;61;p13"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62" name="Google Shape;62;p13"/>
          <p:cNvPicPr preferRelativeResize="0"/>
          <p:nvPr/>
        </p:nvPicPr>
        <p:blipFill rotWithShape="1">
          <a:blip r:embed="rId4">
            <a:alphaModFix/>
          </a:blip>
          <a:srcRect t="12406" b="12406"/>
          <a:stretch/>
        </p:blipFill>
        <p:spPr>
          <a:xfrm>
            <a:off x="4070150" y="978225"/>
            <a:ext cx="4142048" cy="2335950"/>
          </a:xfrm>
          <a:prstGeom prst="rect">
            <a:avLst/>
          </a:prstGeom>
          <a:noFill/>
          <a:ln>
            <a:noFill/>
          </a:ln>
        </p:spPr>
      </p:pic>
      <p:pic>
        <p:nvPicPr>
          <p:cNvPr id="63" name="Google Shape;63;p13" descr="Portrait-oriented black smaptphone"/>
          <p:cNvPicPr preferRelativeResize="0"/>
          <p:nvPr/>
        </p:nvPicPr>
        <p:blipFill>
          <a:blip r:embed="rId5">
            <a:alphaModFix/>
          </a:blip>
          <a:stretch>
            <a:fillRect/>
          </a:stretch>
        </p:blipFill>
        <p:spPr>
          <a:xfrm>
            <a:off x="7369126" y="1769975"/>
            <a:ext cx="1675825" cy="3291298"/>
          </a:xfrm>
          <a:prstGeom prst="rect">
            <a:avLst/>
          </a:prstGeom>
          <a:noFill/>
          <a:ln>
            <a:noFill/>
          </a:ln>
        </p:spPr>
      </p:pic>
      <p:pic>
        <p:nvPicPr>
          <p:cNvPr id="64" name="Google Shape;64;p13"/>
          <p:cNvPicPr preferRelativeResize="0"/>
          <p:nvPr/>
        </p:nvPicPr>
        <p:blipFill>
          <a:blip r:embed="rId6">
            <a:alphaModFix/>
          </a:blip>
          <a:stretch>
            <a:fillRect/>
          </a:stretch>
        </p:blipFill>
        <p:spPr>
          <a:xfrm>
            <a:off x="7467100" y="1983125"/>
            <a:ext cx="1421220" cy="286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E584-3293-5573-75BD-66790D76C53E}"/>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884511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4600" y="595950"/>
            <a:ext cx="63690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Tools Used </a:t>
            </a:r>
            <a:endParaRPr/>
          </a:p>
        </p:txBody>
      </p:sp>
      <p:sp>
        <p:nvSpPr>
          <p:cNvPr id="105" name="Google Shape;105;p18"/>
          <p:cNvSpPr txBox="1"/>
          <p:nvPr/>
        </p:nvSpPr>
        <p:spPr>
          <a:xfrm flipH="1">
            <a:off x="823650" y="1432500"/>
            <a:ext cx="666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verage"/>
                <a:ea typeface="Average"/>
                <a:cs typeface="Average"/>
                <a:sym typeface="Average"/>
              </a:rPr>
              <a:t>AWS- </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Baseball-reference.com</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Jupyter Notebook- to run Pandas and Python </a:t>
            </a:r>
            <a:endParaRPr>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descr="Closeup of protractor ruler on top of architectural diagrams"/>
          <p:cNvPicPr preferRelativeResize="0"/>
          <p:nvPr/>
        </p:nvPicPr>
        <p:blipFill rotWithShape="1">
          <a:blip r:embed="rId3">
            <a:alphaModFix/>
          </a:blip>
          <a:srcRect l="11076" t="3769" r="29814" b="3852"/>
          <a:stretch/>
        </p:blipFill>
        <p:spPr>
          <a:xfrm>
            <a:off x="433450" y="434175"/>
            <a:ext cx="4090926" cy="4261649"/>
          </a:xfrm>
          <a:prstGeom prst="rect">
            <a:avLst/>
          </a:prstGeom>
          <a:noFill/>
          <a:ln>
            <a:noFill/>
          </a:ln>
        </p:spPr>
      </p:pic>
      <p:pic>
        <p:nvPicPr>
          <p:cNvPr id="111" name="Google Shape;111;p19" descr="Side view of hands writing in a notebook at a cafe"/>
          <p:cNvPicPr preferRelativeResize="0"/>
          <p:nvPr/>
        </p:nvPicPr>
        <p:blipFill rotWithShape="1">
          <a:blip r:embed="rId4">
            <a:alphaModFix/>
          </a:blip>
          <a:srcRect l="187" t="12064" r="53022" b="26446"/>
          <a:stretch/>
        </p:blipFill>
        <p:spPr>
          <a:xfrm>
            <a:off x="4695824" y="434175"/>
            <a:ext cx="1891827" cy="1665901"/>
          </a:xfrm>
          <a:prstGeom prst="rect">
            <a:avLst/>
          </a:prstGeom>
          <a:noFill/>
          <a:ln>
            <a:noFill/>
          </a:ln>
        </p:spPr>
      </p:pic>
      <p:pic>
        <p:nvPicPr>
          <p:cNvPr id="112" name="Google Shape;112;p19" descr="Overhead shot of the components of a typewriter"/>
          <p:cNvPicPr preferRelativeResize="0"/>
          <p:nvPr/>
        </p:nvPicPr>
        <p:blipFill rotWithShape="1">
          <a:blip r:embed="rId5">
            <a:alphaModFix/>
          </a:blip>
          <a:srcRect l="32807" t="15322" r="14776" b="15315"/>
          <a:stretch/>
        </p:blipFill>
        <p:spPr>
          <a:xfrm>
            <a:off x="6800775" y="434175"/>
            <a:ext cx="1918200" cy="1665898"/>
          </a:xfrm>
          <a:prstGeom prst="rect">
            <a:avLst/>
          </a:prstGeom>
          <a:noFill/>
          <a:ln>
            <a:noFill/>
          </a:ln>
        </p:spPr>
      </p:pic>
      <p:pic>
        <p:nvPicPr>
          <p:cNvPr id="113" name="Google Shape;113;p19" descr="Two classic cars in front of two yellow garage doors"/>
          <p:cNvPicPr preferRelativeResize="0"/>
          <p:nvPr/>
        </p:nvPicPr>
        <p:blipFill rotWithShape="1">
          <a:blip r:embed="rId6">
            <a:alphaModFix/>
          </a:blip>
          <a:srcRect l="11341" t="17515" r="5931" b="8267"/>
          <a:stretch/>
        </p:blipFill>
        <p:spPr>
          <a:xfrm>
            <a:off x="4695825" y="2289750"/>
            <a:ext cx="4023152" cy="2406073"/>
          </a:xfrm>
          <a:prstGeom prst="rect">
            <a:avLst/>
          </a:prstGeom>
          <a:noFill/>
          <a:ln>
            <a:noFill/>
          </a:ln>
        </p:spPr>
      </p:pic>
      <p:pic>
        <p:nvPicPr>
          <p:cNvPr id="114" name="Google Shape;114;p19"/>
          <p:cNvPicPr preferRelativeResize="0"/>
          <p:nvPr/>
        </p:nvPicPr>
        <p:blipFill>
          <a:blip r:embed="rId7">
            <a:alphaModFix/>
          </a:blip>
          <a:stretch>
            <a:fillRect/>
          </a:stretch>
        </p:blipFill>
        <p:spPr>
          <a:xfrm>
            <a:off x="247277" y="289013"/>
            <a:ext cx="4235424" cy="4565476"/>
          </a:xfrm>
          <a:prstGeom prst="rect">
            <a:avLst/>
          </a:prstGeom>
          <a:noFill/>
          <a:ln>
            <a:noFill/>
          </a:ln>
        </p:spPr>
      </p:pic>
      <p:pic>
        <p:nvPicPr>
          <p:cNvPr id="115" name="Google Shape;115;p19"/>
          <p:cNvPicPr preferRelativeResize="0"/>
          <p:nvPr/>
        </p:nvPicPr>
        <p:blipFill>
          <a:blip r:embed="rId8">
            <a:alphaModFix/>
          </a:blip>
          <a:stretch>
            <a:fillRect/>
          </a:stretch>
        </p:blipFill>
        <p:spPr>
          <a:xfrm>
            <a:off x="4646413" y="434175"/>
            <a:ext cx="2032323" cy="1665898"/>
          </a:xfrm>
          <a:prstGeom prst="rect">
            <a:avLst/>
          </a:prstGeom>
          <a:noFill/>
          <a:ln>
            <a:noFill/>
          </a:ln>
        </p:spPr>
      </p:pic>
      <p:pic>
        <p:nvPicPr>
          <p:cNvPr id="116" name="Google Shape;116;p19"/>
          <p:cNvPicPr preferRelativeResize="0"/>
          <p:nvPr/>
        </p:nvPicPr>
        <p:blipFill>
          <a:blip r:embed="rId9">
            <a:alphaModFix/>
          </a:blip>
          <a:stretch>
            <a:fillRect/>
          </a:stretch>
        </p:blipFill>
        <p:spPr>
          <a:xfrm>
            <a:off x="6800775" y="389825"/>
            <a:ext cx="1986053" cy="1754603"/>
          </a:xfrm>
          <a:prstGeom prst="rect">
            <a:avLst/>
          </a:prstGeom>
          <a:noFill/>
          <a:ln>
            <a:noFill/>
          </a:ln>
        </p:spPr>
      </p:pic>
      <p:pic>
        <p:nvPicPr>
          <p:cNvPr id="117" name="Google Shape;117;p19"/>
          <p:cNvPicPr preferRelativeResize="0"/>
          <p:nvPr/>
        </p:nvPicPr>
        <p:blipFill>
          <a:blip r:embed="rId10">
            <a:alphaModFix/>
          </a:blip>
          <a:stretch>
            <a:fillRect/>
          </a:stretch>
        </p:blipFill>
        <p:spPr>
          <a:xfrm>
            <a:off x="4646425" y="2289750"/>
            <a:ext cx="4090925" cy="2470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a:t>
            </a:r>
            <a:endParaRPr/>
          </a:p>
        </p:txBody>
      </p:sp>
      <p:sp>
        <p:nvSpPr>
          <p:cNvPr id="123" name="Google Shape;12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Your Name</a:t>
            </a:r>
            <a:endParaRPr sz="1400" b="1"/>
          </a:p>
          <a:p>
            <a:pPr marL="0" lvl="0" indent="0" algn="l" rtl="0">
              <a:spcBef>
                <a:spcPts val="0"/>
              </a:spcBef>
              <a:spcAft>
                <a:spcPts val="0"/>
              </a:spcAft>
              <a:buNone/>
            </a:pPr>
            <a:r>
              <a:rPr lang="en" sz="1400"/>
              <a:t>no_reply@example.com</a:t>
            </a:r>
            <a:endParaRPr sz="1400"/>
          </a:p>
          <a:p>
            <a:pPr marL="0" lvl="0" indent="0" algn="l" rtl="0">
              <a:spcBef>
                <a:spcPts val="0"/>
              </a:spcBef>
              <a:spcAft>
                <a:spcPts val="0"/>
              </a:spcAft>
              <a:buNone/>
            </a:pPr>
            <a:r>
              <a:rPr lang="en" sz="1400"/>
              <a:t>www.example.com</a:t>
            </a:r>
            <a:endParaRPr sz="1400"/>
          </a:p>
        </p:txBody>
      </p:sp>
      <p:pic>
        <p:nvPicPr>
          <p:cNvPr id="124" name="Google Shape;124;p20" descr="Upward shot of Golden Gate Bridge against blue sky"/>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pic>
        <p:nvPicPr>
          <p:cNvPr id="125" name="Google Shape;125;p20"/>
          <p:cNvPicPr preferRelativeResize="0"/>
          <p:nvPr/>
        </p:nvPicPr>
        <p:blipFill>
          <a:blip r:embed="rId4">
            <a:alphaModFix/>
          </a:blip>
          <a:stretch>
            <a:fillRect/>
          </a:stretch>
        </p:blipFill>
        <p:spPr>
          <a:xfrm>
            <a:off x="3119700" y="0"/>
            <a:ext cx="6024298" cy="5143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Round Draft Pick Prediction </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The purpose of this analysis is to see if there is a correlation between longevity and the draft round pick of a major league baseball player. </a:t>
            </a:r>
            <a:endParaRPr sz="2000" dirty="0"/>
          </a:p>
        </p:txBody>
      </p:sp>
      <p:pic>
        <p:nvPicPr>
          <p:cNvPr id="71" name="Google Shape;71;p14"/>
          <p:cNvPicPr preferRelativeResize="0"/>
          <p:nvPr/>
        </p:nvPicPr>
        <p:blipFill>
          <a:blip r:embed="rId3">
            <a:alphaModFix/>
          </a:blip>
          <a:stretch>
            <a:fillRect/>
          </a:stretch>
        </p:blipFill>
        <p:spPr>
          <a:xfrm>
            <a:off x="2849925" y="3212575"/>
            <a:ext cx="3867150" cy="148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Questions </a:t>
            </a:r>
            <a:endParaRPr dirty="0"/>
          </a:p>
        </p:txBody>
      </p:sp>
      <p:sp>
        <p:nvSpPr>
          <p:cNvPr id="77" name="Google Shape;77;p15"/>
          <p:cNvSpPr txBox="1"/>
          <p:nvPr/>
        </p:nvSpPr>
        <p:spPr>
          <a:xfrm>
            <a:off x="405423" y="2194595"/>
            <a:ext cx="7851900"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the team making it to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longevity in the MLB?</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Rookie of the Year and the team making it to the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pic>
        <p:nvPicPr>
          <p:cNvPr id="78" name="Google Shape;78;p15"/>
          <p:cNvPicPr preferRelativeResize="0"/>
          <p:nvPr/>
        </p:nvPicPr>
        <p:blipFill>
          <a:blip r:embed="rId3">
            <a:alphaModFix/>
          </a:blip>
          <a:stretch>
            <a:fillRect/>
          </a:stretch>
        </p:blipFill>
        <p:spPr>
          <a:xfrm>
            <a:off x="6435876" y="231075"/>
            <a:ext cx="2396424" cy="15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Stats included </a:t>
            </a:r>
            <a:endParaRPr dirty="0"/>
          </a:p>
        </p:txBody>
      </p:sp>
      <p:sp>
        <p:nvSpPr>
          <p:cNvPr id="84" name="Google Shape;84;p16"/>
          <p:cNvSpPr txBox="1">
            <a:spLocks noGrp="1"/>
          </p:cNvSpPr>
          <p:nvPr>
            <p:ph type="body" idx="2"/>
          </p:nvPr>
        </p:nvSpPr>
        <p:spPr>
          <a:xfrm>
            <a:off x="4949400" y="339275"/>
            <a:ext cx="3929100" cy="4265064"/>
          </a:xfrm>
          <a:prstGeom prst="rect">
            <a:avLst/>
          </a:prstGeom>
        </p:spPr>
        <p:txBody>
          <a:bodyPr spcFirstLastPara="1" wrap="square" lIns="91425" tIns="91425" rIns="91425" bIns="91425" anchor="ctr" anchorCtr="0">
            <a:normAutofit fontScale="92500" lnSpcReduction="10000"/>
          </a:bodyPr>
          <a:lstStyle/>
          <a:p>
            <a:pPr marL="285750" lvl="0" indent="-285750" algn="l" rtl="0">
              <a:spcBef>
                <a:spcPts val="0"/>
              </a:spcBef>
              <a:spcAft>
                <a:spcPts val="0"/>
              </a:spcAft>
              <a:buFont typeface="Wingdings" pitchFamily="2" charset="2"/>
              <a:buChar char="ü"/>
            </a:pPr>
            <a:r>
              <a:rPr lang="en" dirty="0"/>
              <a:t>Overall draft pick</a:t>
            </a:r>
          </a:p>
          <a:p>
            <a:pPr marL="285750" lvl="0" indent="-285750" algn="l" rtl="0">
              <a:spcBef>
                <a:spcPts val="0"/>
              </a:spcBef>
              <a:spcAft>
                <a:spcPts val="0"/>
              </a:spcAft>
              <a:buFont typeface="Wingdings" pitchFamily="2" charset="2"/>
              <a:buChar char="ü"/>
            </a:pPr>
            <a:r>
              <a:rPr lang="en" dirty="0"/>
              <a:t>Initial signing salary/bonus</a:t>
            </a:r>
            <a:endParaRPr dirty="0"/>
          </a:p>
          <a:p>
            <a:pPr marL="285750" lvl="0" indent="-285750" algn="l" rtl="0">
              <a:spcBef>
                <a:spcPts val="0"/>
              </a:spcBef>
              <a:spcAft>
                <a:spcPts val="0"/>
              </a:spcAft>
              <a:buFont typeface="Wingdings" pitchFamily="2" charset="2"/>
              <a:buChar char="ü"/>
            </a:pPr>
            <a:r>
              <a:rPr lang="en" dirty="0"/>
              <a:t>Average annual salary over the length of </a:t>
            </a:r>
            <a:r>
              <a:rPr lang="en-US" dirty="0"/>
              <a:t>player's</a:t>
            </a:r>
            <a:r>
              <a:rPr lang="en" dirty="0"/>
              <a:t> career</a:t>
            </a:r>
          </a:p>
          <a:p>
            <a:pPr marL="285750" lvl="0" indent="-285750" algn="l" rtl="0">
              <a:spcBef>
                <a:spcPts val="0"/>
              </a:spcBef>
              <a:spcAft>
                <a:spcPts val="0"/>
              </a:spcAft>
              <a:buFont typeface="Wingdings" pitchFamily="2" charset="2"/>
              <a:buChar char="ü"/>
            </a:pPr>
            <a:r>
              <a:rPr lang="en-US" dirty="0"/>
              <a:t>Batting and Pitching stats for their career </a:t>
            </a:r>
            <a:endParaRPr dirty="0"/>
          </a:p>
          <a:p>
            <a:pPr marL="285750" lvl="0" indent="-285750" algn="l" rtl="0">
              <a:spcBef>
                <a:spcPts val="0"/>
              </a:spcBef>
              <a:spcAft>
                <a:spcPts val="0"/>
              </a:spcAft>
              <a:buFont typeface="Wingdings" pitchFamily="2" charset="2"/>
              <a:buChar char="ü"/>
            </a:pPr>
            <a:r>
              <a:rPr lang="en" dirty="0"/>
              <a:t>What awards did the players accumulate? </a:t>
            </a:r>
            <a:endParaRPr dirty="0"/>
          </a:p>
          <a:p>
            <a:pPr marL="285750" lvl="0" indent="-285750" algn="l" rtl="0">
              <a:spcBef>
                <a:spcPts val="0"/>
              </a:spcBef>
              <a:spcAft>
                <a:spcPts val="0"/>
              </a:spcAft>
              <a:buFont typeface="Wingdings" pitchFamily="2" charset="2"/>
              <a:buChar char="ü"/>
            </a:pPr>
            <a:r>
              <a:rPr lang="en" dirty="0"/>
              <a:t>How many games did they play? </a:t>
            </a:r>
            <a:endParaRPr dirty="0"/>
          </a:p>
          <a:p>
            <a:pPr marL="285750" lvl="0" indent="-285750" algn="l" rtl="0">
              <a:spcBef>
                <a:spcPts val="0"/>
              </a:spcBef>
              <a:spcAft>
                <a:spcPts val="0"/>
              </a:spcAft>
              <a:buFont typeface="Wingdings" pitchFamily="2" charset="2"/>
              <a:buChar char="ü"/>
            </a:pPr>
            <a:r>
              <a:rPr lang="en" dirty="0"/>
              <a:t>If the average MLB player’s career is 4-6 years, how does 1st and 2nd round players compare?</a:t>
            </a:r>
            <a:endParaRPr dirty="0"/>
          </a:p>
          <a:p>
            <a:pPr marL="285750" lvl="0" indent="-285750" algn="l" rtl="0">
              <a:spcBef>
                <a:spcPts val="0"/>
              </a:spcBef>
              <a:spcAft>
                <a:spcPts val="0"/>
              </a:spcAft>
              <a:buFont typeface="Wingdings" pitchFamily="2" charset="2"/>
              <a:buChar char="ü"/>
            </a:pPr>
            <a:r>
              <a:rPr lang="en" dirty="0"/>
              <a:t>What is their overall batting average?</a:t>
            </a:r>
          </a:p>
          <a:p>
            <a:pPr marL="285750" lvl="0" indent="-285750" algn="l" rtl="0">
              <a:spcBef>
                <a:spcPts val="0"/>
              </a:spcBef>
              <a:spcAft>
                <a:spcPts val="0"/>
              </a:spcAft>
              <a:buFont typeface="Wingdings" pitchFamily="2" charset="2"/>
              <a:buChar char="ü"/>
            </a:pPr>
            <a:r>
              <a:rPr lang="en" dirty="0"/>
              <a:t>What is their length per initial team they were drafted?</a:t>
            </a:r>
            <a:endParaRPr dirty="0"/>
          </a:p>
          <a:p>
            <a:pPr marL="0" lvl="0" indent="0" algn="l" rtl="0">
              <a:spcBef>
                <a:spcPts val="0"/>
              </a:spcBef>
              <a:spcAft>
                <a:spcPts val="0"/>
              </a:spcAft>
              <a:buNone/>
            </a:pPr>
            <a:endParaRPr sz="1500" dirty="0"/>
          </a:p>
        </p:txBody>
      </p:sp>
      <p:pic>
        <p:nvPicPr>
          <p:cNvPr id="85" name="Google Shape;85;p16"/>
          <p:cNvPicPr preferRelativeResize="0"/>
          <p:nvPr/>
        </p:nvPicPr>
        <p:blipFill>
          <a:blip r:embed="rId3">
            <a:alphaModFix/>
          </a:blip>
          <a:stretch>
            <a:fillRect/>
          </a:stretch>
        </p:blipFill>
        <p:spPr>
          <a:xfrm>
            <a:off x="0" y="339275"/>
            <a:ext cx="4571998" cy="15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DD0-D8D8-AD42-80E3-D8AD9B9EBB8D}"/>
              </a:ext>
            </a:extLst>
          </p:cNvPr>
          <p:cNvSpPr>
            <a:spLocks noGrp="1"/>
          </p:cNvSpPr>
          <p:nvPr>
            <p:ph type="title"/>
          </p:nvPr>
        </p:nvSpPr>
        <p:spPr/>
        <p:txBody>
          <a:bodyPr>
            <a:normAutofit fontScale="90000"/>
          </a:bodyPr>
          <a:lstStyle/>
          <a:p>
            <a:r>
              <a:rPr lang="en-US" dirty="0"/>
              <a:t>Source of Data</a:t>
            </a:r>
          </a:p>
        </p:txBody>
      </p:sp>
      <p:sp>
        <p:nvSpPr>
          <p:cNvPr id="3" name="Text Placeholder 2">
            <a:extLst>
              <a:ext uri="{FF2B5EF4-FFF2-40B4-BE49-F238E27FC236}">
                <a16:creationId xmlns:a16="http://schemas.microsoft.com/office/drawing/2014/main" id="{B5E08EBF-DE37-8BDB-F9F1-12FEC3514632}"/>
              </a:ext>
            </a:extLst>
          </p:cNvPr>
          <p:cNvSpPr>
            <a:spLocks noGrp="1"/>
          </p:cNvSpPr>
          <p:nvPr>
            <p:ph type="body" idx="1"/>
          </p:nvPr>
        </p:nvSpPr>
        <p:spPr/>
        <p:txBody>
          <a:bodyPr/>
          <a:lstStyle/>
          <a:p>
            <a:pPr marL="114300" indent="0">
              <a:buNone/>
            </a:pPr>
            <a:r>
              <a:rPr lang="en-US" dirty="0"/>
              <a:t>We used two data sources from Baseball Reference (</a:t>
            </a:r>
            <a:r>
              <a:rPr lang="en-US" dirty="0">
                <a:hlinkClick r:id="rId2"/>
              </a:rPr>
              <a:t>link</a:t>
            </a:r>
            <a:r>
              <a:rPr lang="en-US" dirty="0"/>
              <a:t>) and Kaggle (</a:t>
            </a:r>
            <a:r>
              <a:rPr lang="en-US" dirty="0">
                <a:hlinkClick r:id="rId3"/>
              </a:rPr>
              <a:t>link</a:t>
            </a:r>
            <a:r>
              <a:rPr lang="en-US" dirty="0"/>
              <a:t>).</a:t>
            </a:r>
          </a:p>
          <a:p>
            <a:pPr marL="114300" indent="0">
              <a:buNone/>
            </a:pPr>
            <a:endParaRPr lang="en-US" dirty="0"/>
          </a:p>
          <a:p>
            <a:r>
              <a:rPr lang="en-US" dirty="0"/>
              <a:t>Baseball Reference was used because it gives statistics on every major league baseball player since the inception of the MLB in 1876. The site has statistics on first round draft picks dating back to 1965, that includes the player, the selecting team, position and signing bonus (</a:t>
            </a:r>
            <a:r>
              <a:rPr lang="en-US" dirty="0">
                <a:hlinkClick r:id="rId4"/>
              </a:rPr>
              <a:t>link</a:t>
            </a:r>
            <a:r>
              <a:rPr lang="en-US" dirty="0"/>
              <a:t>). The site also shows each rookie of the year dating back to 1947. This includes their team, league, and batting statistics (</a:t>
            </a:r>
            <a:r>
              <a:rPr lang="en-US" dirty="0">
                <a:hlinkClick r:id="rId5"/>
              </a:rPr>
              <a:t>link</a:t>
            </a:r>
            <a:r>
              <a:rPr lang="en-US" dirty="0"/>
              <a:t>).</a:t>
            </a:r>
          </a:p>
          <a:p>
            <a:r>
              <a:rPr lang="en-US" dirty="0"/>
              <a:t>Kaggle was used to gather sorted data files for teams, players, career lengths, and playoff information.</a:t>
            </a:r>
          </a:p>
          <a:p>
            <a:pPr marL="114300" indent="0">
              <a:buNone/>
            </a:pPr>
            <a:endParaRPr lang="en-US" dirty="0"/>
          </a:p>
        </p:txBody>
      </p:sp>
    </p:spTree>
    <p:extLst>
      <p:ext uri="{BB962C8B-B14F-4D97-AF65-F5344CB8AC3E}">
        <p14:creationId xmlns:p14="http://schemas.microsoft.com/office/powerpoint/2010/main" val="241786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year overall stats</a:t>
            </a:r>
            <a:endParaRPr/>
          </a:p>
        </p:txBody>
      </p:sp>
      <p:sp>
        <p:nvSpPr>
          <p:cNvPr id="92" name="Google Shape;92;p17"/>
          <p:cNvSpPr/>
          <p:nvPr/>
        </p:nvSpPr>
        <p:spPr>
          <a:xfrm>
            <a:off x="421176" y="2147440"/>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341087" y="2593520"/>
            <a:ext cx="1661012"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Source Code Pro"/>
                <a:ea typeface="Source Code Pro"/>
                <a:cs typeface="Source Code Pro"/>
                <a:sym typeface="Source Code Pro"/>
              </a:rPr>
              <a:t>Round      Pick	</a:t>
            </a:r>
            <a:endParaRPr sz="1800" dirty="0">
              <a:solidFill>
                <a:schemeClr val="lt1"/>
              </a:solidFill>
              <a:latin typeface="Source Code Pro"/>
              <a:ea typeface="Source Code Pro"/>
              <a:cs typeface="Source Code Pro"/>
              <a:sym typeface="Source Code Pro"/>
            </a:endParaRPr>
          </a:p>
        </p:txBody>
      </p:sp>
      <p:sp>
        <p:nvSpPr>
          <p:cNvPr id="94" name="Google Shape;94;p17"/>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Player performance</a:t>
            </a:r>
            <a:endParaRPr sz="3000">
              <a:solidFill>
                <a:schemeClr val="lt1"/>
              </a:solidFill>
              <a:latin typeface="Source Code Pro"/>
              <a:ea typeface="Source Code Pro"/>
              <a:cs typeface="Source Code Pro"/>
              <a:sym typeface="Source Code Pro"/>
            </a:endParaRPr>
          </a:p>
        </p:txBody>
      </p:sp>
      <p:sp>
        <p:nvSpPr>
          <p:cNvPr id="96" name="Google Shape;96;p17"/>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Playoffs</a:t>
            </a:r>
            <a:endParaRPr sz="1800">
              <a:solidFill>
                <a:schemeClr val="lt1"/>
              </a:solidFill>
              <a:latin typeface="Source Code Pro"/>
              <a:ea typeface="Source Code Pro"/>
              <a:cs typeface="Source Code Pro"/>
              <a:sym typeface="Source Code Pro"/>
            </a:endParaRPr>
          </a:p>
        </p:txBody>
      </p:sp>
      <p:sp>
        <p:nvSpPr>
          <p:cNvPr id="98" name="Google Shape;98;p17"/>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Source Code Pro"/>
                <a:ea typeface="Source Code Pro"/>
                <a:cs typeface="Source Code Pro"/>
                <a:sym typeface="Source Code Pro"/>
              </a:rPr>
              <a:t>Salary Bonus</a:t>
            </a:r>
            <a:endParaRPr sz="15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88F-6705-07FF-4609-81A678BD355C}"/>
              </a:ext>
            </a:extLst>
          </p:cNvPr>
          <p:cNvSpPr>
            <a:spLocks noGrp="1"/>
          </p:cNvSpPr>
          <p:nvPr>
            <p:ph type="title"/>
          </p:nvPr>
        </p:nvSpPr>
        <p:spPr/>
        <p:txBody>
          <a:bodyPr>
            <a:normAutofit fontScale="90000"/>
          </a:bodyPr>
          <a:lstStyle/>
          <a:p>
            <a:r>
              <a:rPr lang="en-US" dirty="0"/>
              <a:t>Extract</a:t>
            </a:r>
          </a:p>
        </p:txBody>
      </p:sp>
      <p:sp>
        <p:nvSpPr>
          <p:cNvPr id="3" name="Text Placeholder 2">
            <a:extLst>
              <a:ext uri="{FF2B5EF4-FFF2-40B4-BE49-F238E27FC236}">
                <a16:creationId xmlns:a16="http://schemas.microsoft.com/office/drawing/2014/main" id="{4F799677-6CF3-987A-9086-488635B53F93}"/>
              </a:ext>
            </a:extLst>
          </p:cNvPr>
          <p:cNvSpPr>
            <a:spLocks noGrp="1"/>
          </p:cNvSpPr>
          <p:nvPr>
            <p:ph type="body" idx="1"/>
          </p:nvPr>
        </p:nvSpPr>
        <p:spPr/>
        <p:txBody>
          <a:bodyPr/>
          <a:lstStyle/>
          <a:p>
            <a:pPr marL="114300" indent="0">
              <a:buNone/>
            </a:pPr>
            <a:r>
              <a:rPr lang="en-US" dirty="0"/>
              <a:t>We were tasked with finding usable data from Baseball Reference and Kaggle.</a:t>
            </a:r>
          </a:p>
          <a:p>
            <a:pPr marL="114300" indent="0">
              <a:buNone/>
            </a:pPr>
            <a:endParaRPr lang="en-US" dirty="0"/>
          </a:p>
          <a:p>
            <a:pPr marL="114300" indent="0">
              <a:buNone/>
            </a:pPr>
            <a:r>
              <a:rPr lang="en-US" dirty="0"/>
              <a:t>Multiple CSV files were downloaded that included data for:</a:t>
            </a:r>
          </a:p>
          <a:p>
            <a:r>
              <a:rPr lang="en-US" dirty="0"/>
              <a:t>First round draft picks for the years 2000 – 2015</a:t>
            </a:r>
          </a:p>
          <a:p>
            <a:r>
              <a:rPr lang="en-US" dirty="0"/>
              <a:t>Team Names and their franchise ID</a:t>
            </a:r>
          </a:p>
          <a:p>
            <a:r>
              <a:rPr lang="en-US" dirty="0"/>
              <a:t>Career lengths for all players from 2000 – 2015</a:t>
            </a:r>
          </a:p>
          <a:p>
            <a:r>
              <a:rPr lang="en-US" dirty="0"/>
              <a:t>Post – season teams from 2000 – 2015</a:t>
            </a:r>
          </a:p>
          <a:p>
            <a:r>
              <a:rPr lang="en-US" dirty="0"/>
              <a:t>MLB divisions by league</a:t>
            </a:r>
          </a:p>
        </p:txBody>
      </p:sp>
    </p:spTree>
    <p:extLst>
      <p:ext uri="{BB962C8B-B14F-4D97-AF65-F5344CB8AC3E}">
        <p14:creationId xmlns:p14="http://schemas.microsoft.com/office/powerpoint/2010/main" val="106190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4718-D270-0812-8059-CDE7DE970E3D}"/>
              </a:ext>
            </a:extLst>
          </p:cNvPr>
          <p:cNvSpPr>
            <a:spLocks noGrp="1"/>
          </p:cNvSpPr>
          <p:nvPr>
            <p:ph type="title"/>
          </p:nvPr>
        </p:nvSpPr>
        <p:spPr/>
        <p:txBody>
          <a:bodyPr>
            <a:normAutofit fontScale="90000"/>
          </a:bodyPr>
          <a:lstStyle/>
          <a:p>
            <a:r>
              <a:rPr lang="en-US" dirty="0"/>
              <a:t>Transform &amp; Load</a:t>
            </a:r>
          </a:p>
        </p:txBody>
      </p:sp>
      <p:sp>
        <p:nvSpPr>
          <p:cNvPr id="3" name="Text Placeholder 2">
            <a:extLst>
              <a:ext uri="{FF2B5EF4-FFF2-40B4-BE49-F238E27FC236}">
                <a16:creationId xmlns:a16="http://schemas.microsoft.com/office/drawing/2014/main" id="{BCAC873D-400B-80F0-8FFB-1444BE37E310}"/>
              </a:ext>
            </a:extLst>
          </p:cNvPr>
          <p:cNvSpPr>
            <a:spLocks noGrp="1"/>
          </p:cNvSpPr>
          <p:nvPr>
            <p:ph type="body" idx="1"/>
          </p:nvPr>
        </p:nvSpPr>
        <p:spPr/>
        <p:txBody>
          <a:bodyPr>
            <a:normAutofit/>
          </a:bodyPr>
          <a:lstStyle/>
          <a:p>
            <a:r>
              <a:rPr lang="en-US" sz="2000" dirty="0"/>
              <a:t>Our CSV files were transformed into Dataframes and loaded into an SQL Database. </a:t>
            </a:r>
          </a:p>
          <a:p>
            <a:r>
              <a:rPr lang="en-US" sz="2000" dirty="0"/>
              <a:t>From here we:</a:t>
            </a:r>
          </a:p>
          <a:p>
            <a:pPr lvl="1"/>
            <a:r>
              <a:rPr lang="en-US" sz="2000" dirty="0"/>
              <a:t>Removed unnecessary columns</a:t>
            </a:r>
          </a:p>
          <a:p>
            <a:pPr lvl="1"/>
            <a:r>
              <a:rPr lang="en-US" sz="2000" dirty="0"/>
              <a:t>Merge Dataframes</a:t>
            </a:r>
          </a:p>
          <a:p>
            <a:pPr lvl="1"/>
            <a:r>
              <a:rPr lang="en-US" sz="2000" dirty="0"/>
              <a:t>Changed data types</a:t>
            </a:r>
          </a:p>
          <a:p>
            <a:pPr lvl="1"/>
            <a:r>
              <a:rPr lang="en-US" sz="2000" dirty="0"/>
              <a:t>Cleaned up player names</a:t>
            </a:r>
          </a:p>
          <a:p>
            <a:pPr lvl="1"/>
            <a:r>
              <a:rPr lang="en-US" sz="2000" dirty="0"/>
              <a:t>Cleaned up team franchise ids </a:t>
            </a:r>
          </a:p>
          <a:p>
            <a:pPr lvl="1"/>
            <a:r>
              <a:rPr lang="en-US" sz="2000" dirty="0"/>
              <a:t>Filled Null columns/rows </a:t>
            </a:r>
          </a:p>
        </p:txBody>
      </p:sp>
    </p:spTree>
    <p:extLst>
      <p:ext uri="{BB962C8B-B14F-4D97-AF65-F5344CB8AC3E}">
        <p14:creationId xmlns:p14="http://schemas.microsoft.com/office/powerpoint/2010/main" val="232698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5AF5-96CF-DC84-55C0-EC5BF64F21D5}"/>
              </a:ext>
            </a:extLst>
          </p:cNvPr>
          <p:cNvSpPr>
            <a:spLocks noGrp="1"/>
          </p:cNvSpPr>
          <p:nvPr>
            <p:ph type="title"/>
          </p:nvPr>
        </p:nvSpPr>
        <p:spPr>
          <a:xfrm>
            <a:off x="645899" y="1568373"/>
            <a:ext cx="7852200" cy="861000"/>
          </a:xfrm>
        </p:spPr>
        <p:txBody>
          <a:bodyPr/>
          <a:lstStyle/>
          <a:p>
            <a:r>
              <a:rPr lang="en-US" dirty="0"/>
              <a:t>Data Exploration and Analysis</a:t>
            </a:r>
          </a:p>
        </p:txBody>
      </p:sp>
      <p:pic>
        <p:nvPicPr>
          <p:cNvPr id="4" name="Picture 3" descr="Logo&#10;&#10;Description automatically generated with low confidence">
            <a:hlinkClick r:id="rId2"/>
            <a:extLst>
              <a:ext uri="{FF2B5EF4-FFF2-40B4-BE49-F238E27FC236}">
                <a16:creationId xmlns:a16="http://schemas.microsoft.com/office/drawing/2014/main" id="{3DFCE94D-65E2-DD37-C863-71119C2F57ED}"/>
              </a:ext>
            </a:extLst>
          </p:cNvPr>
          <p:cNvPicPr>
            <a:picLocks noChangeAspect="1"/>
          </p:cNvPicPr>
          <p:nvPr/>
        </p:nvPicPr>
        <p:blipFill>
          <a:blip r:embed="rId3"/>
          <a:stretch>
            <a:fillRect/>
          </a:stretch>
        </p:blipFill>
        <p:spPr>
          <a:xfrm>
            <a:off x="2509501" y="3437722"/>
            <a:ext cx="4124997" cy="1057160"/>
          </a:xfrm>
          <a:prstGeom prst="rect">
            <a:avLst/>
          </a:prstGeom>
        </p:spPr>
      </p:pic>
    </p:spTree>
    <p:extLst>
      <p:ext uri="{BB962C8B-B14F-4D97-AF65-F5344CB8AC3E}">
        <p14:creationId xmlns:p14="http://schemas.microsoft.com/office/powerpoint/2010/main" val="128059128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469</Words>
  <Application>Microsoft Macintosh PowerPoint</Application>
  <PresentationFormat>On-screen Show (16:9)</PresentationFormat>
  <Paragraphs>58</Paragraphs>
  <Slides>13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Oswald</vt:lpstr>
      <vt:lpstr>Source Code Pro</vt:lpstr>
      <vt:lpstr>Arial</vt:lpstr>
      <vt:lpstr>Wingdings</vt:lpstr>
      <vt:lpstr>Average</vt:lpstr>
      <vt:lpstr>Slate</vt:lpstr>
      <vt:lpstr>Baseball Draft Prediction</vt:lpstr>
      <vt:lpstr>First Round Draft Pick Prediction </vt:lpstr>
      <vt:lpstr>Questions </vt:lpstr>
      <vt:lpstr>Stats included </vt:lpstr>
      <vt:lpstr>Source of Data</vt:lpstr>
      <vt:lpstr>First year overall stats</vt:lpstr>
      <vt:lpstr>Extract</vt:lpstr>
      <vt:lpstr>Transform &amp; Load</vt:lpstr>
      <vt:lpstr>Data Exploration and Analysis</vt:lpstr>
      <vt:lpstr>Dashboard</vt:lpstr>
      <vt:lpstr>Tools Used </vt:lpstr>
      <vt:lpstr>PowerPoint Presentation</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Draft Prediction</dc:title>
  <cp:lastModifiedBy>Danielle Silvaggio</cp:lastModifiedBy>
  <cp:revision>4</cp:revision>
  <dcterms:modified xsi:type="dcterms:W3CDTF">2022-07-22T17:18:24Z</dcterms:modified>
</cp:coreProperties>
</file>